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2" r:id="rId3"/>
    <p:sldId id="256" r:id="rId4"/>
    <p:sldId id="258" r:id="rId5"/>
    <p:sldId id="259" r:id="rId6"/>
    <p:sldId id="260"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90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CFBB3-3AC2-4470-AB19-5ADC4167F8F4}" type="datetimeFigureOut">
              <a:rPr lang="en-GB" smtClean="0"/>
              <a:t>20/07/2021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996955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CFBB3-3AC2-4470-AB19-5ADC4167F8F4}" type="datetimeFigureOut">
              <a:rPr lang="en-GB" smtClean="0"/>
              <a:t>20/07/2021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3494233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CFBB3-3AC2-4470-AB19-5ADC4167F8F4}" type="datetimeFigureOut">
              <a:rPr lang="en-GB" smtClean="0"/>
              <a:t>20/07/2021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3298811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CFBB3-3AC2-4470-AB19-5ADC4167F8F4}" type="datetimeFigureOut">
              <a:rPr lang="en-GB" smtClean="0"/>
              <a:t>20/07/2021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3614935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CFBB3-3AC2-4470-AB19-5ADC4167F8F4}" type="datetimeFigureOut">
              <a:rPr lang="en-GB" smtClean="0"/>
              <a:t>20/07/2021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1653256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CFBB3-3AC2-4470-AB19-5ADC4167F8F4}" type="datetimeFigureOut">
              <a:rPr lang="en-GB" smtClean="0"/>
              <a:t>20/07/2021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84036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CFBB3-3AC2-4470-AB19-5ADC4167F8F4}" type="datetimeFigureOut">
              <a:rPr lang="en-GB" smtClean="0"/>
              <a:t>20/07/2021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709356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CFBB3-3AC2-4470-AB19-5ADC4167F8F4}" type="datetimeFigureOut">
              <a:rPr lang="en-GB" smtClean="0"/>
              <a:t>20/07/2021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200288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CFBB3-3AC2-4470-AB19-5ADC4167F8F4}" type="datetimeFigureOut">
              <a:rPr lang="en-GB" smtClean="0"/>
              <a:t>20/07/2021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1148826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CFBB3-3AC2-4470-AB19-5ADC4167F8F4}" type="datetimeFigureOut">
              <a:rPr lang="en-GB" smtClean="0"/>
              <a:t>20/07/2021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3041170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CFBB3-3AC2-4470-AB19-5ADC4167F8F4}" type="datetimeFigureOut">
              <a:rPr lang="en-GB" smtClean="0"/>
              <a:t>20/07/2021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453C1-5DAF-41DB-A43E-7FD855111D72}" type="slidenum">
              <a:rPr lang="en-GB" smtClean="0"/>
              <a:t>‹#›</a:t>
            </a:fld>
            <a:endParaRPr lang="en-GB"/>
          </a:p>
        </p:txBody>
      </p:sp>
    </p:spTree>
    <p:extLst>
      <p:ext uri="{BB962C8B-B14F-4D97-AF65-F5344CB8AC3E}">
        <p14:creationId xmlns:p14="http://schemas.microsoft.com/office/powerpoint/2010/main" val="4120902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CFBB3-3AC2-4470-AB19-5ADC4167F8F4}" type="datetimeFigureOut">
              <a:rPr lang="en-GB" smtClean="0"/>
              <a:t>20/07/2021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8453C1-5DAF-41DB-A43E-7FD855111D72}" type="slidenum">
              <a:rPr lang="en-GB" smtClean="0"/>
              <a:t>‹#›</a:t>
            </a:fld>
            <a:endParaRPr lang="en-GB"/>
          </a:p>
        </p:txBody>
      </p:sp>
    </p:spTree>
    <p:extLst>
      <p:ext uri="{BB962C8B-B14F-4D97-AF65-F5344CB8AC3E}">
        <p14:creationId xmlns:p14="http://schemas.microsoft.com/office/powerpoint/2010/main" val="38015802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82103"/>
            <a:ext cx="9144000" cy="879432"/>
          </a:xfrm>
        </p:spPr>
        <p:txBody>
          <a:bodyPr>
            <a:normAutofit fontScale="90000"/>
          </a:bodyPr>
          <a:lstStyle/>
          <a:p>
            <a:r>
              <a:rPr lang="en-GB" dirty="0"/>
              <a:t>Microscope Systems with Lasers</a:t>
            </a:r>
          </a:p>
        </p:txBody>
      </p:sp>
      <p:sp>
        <p:nvSpPr>
          <p:cNvPr id="3" name="Subtitle 2"/>
          <p:cNvSpPr>
            <a:spLocks noGrp="1"/>
          </p:cNvSpPr>
          <p:nvPr>
            <p:ph type="subTitle" idx="1"/>
          </p:nvPr>
        </p:nvSpPr>
        <p:spPr>
          <a:xfrm>
            <a:off x="-2764894" y="1771135"/>
            <a:ext cx="9144000" cy="1655762"/>
          </a:xfrm>
        </p:spPr>
        <p:txBody>
          <a:bodyPr/>
          <a:lstStyle/>
          <a:p>
            <a:r>
              <a:rPr lang="en-GB" u="sng" dirty="0"/>
              <a:t>Confocal Microscopes</a:t>
            </a:r>
          </a:p>
        </p:txBody>
      </p:sp>
      <p:sp>
        <p:nvSpPr>
          <p:cNvPr id="4" name="TextBox 3"/>
          <p:cNvSpPr txBox="1"/>
          <p:nvPr/>
        </p:nvSpPr>
        <p:spPr>
          <a:xfrm>
            <a:off x="402672" y="2203275"/>
            <a:ext cx="10570128" cy="2585323"/>
          </a:xfrm>
          <a:prstGeom prst="rect">
            <a:avLst/>
          </a:prstGeom>
          <a:noFill/>
        </p:spPr>
        <p:txBody>
          <a:bodyPr wrap="square" rtlCol="0">
            <a:spAutoFit/>
          </a:bodyPr>
          <a:lstStyle/>
          <a:p>
            <a:pPr marL="285750" indent="-285750">
              <a:buFont typeface="Arial" panose="020B0604020202020204" pitchFamily="34" charset="0"/>
              <a:buChar char="•"/>
            </a:pPr>
            <a:r>
              <a:rPr lang="en-GB" dirty="0"/>
              <a:t>Usually sold as Class 3B systems because beam is accessible at the stage (If in doubt the user manual for the system should declare the laser product classification of the set up as sold).</a:t>
            </a:r>
          </a:p>
          <a:p>
            <a:pPr marL="285750" indent="-285750">
              <a:buFont typeface="Arial" panose="020B0604020202020204" pitchFamily="34" charset="0"/>
              <a:buChar char="•"/>
            </a:pPr>
            <a:r>
              <a:rPr lang="en-GB" dirty="0"/>
              <a:t>Exposure is unlikely during normal use; So most (but not all) </a:t>
            </a:r>
            <a:r>
              <a:rPr lang="en-GB" dirty="0" err="1"/>
              <a:t>confocals</a:t>
            </a:r>
            <a:r>
              <a:rPr lang="en-GB" dirty="0"/>
              <a:t> have been granted some exemptions from Class 3B requirements but the following is still required:</a:t>
            </a:r>
          </a:p>
          <a:p>
            <a:r>
              <a:rPr lang="en-GB" dirty="0"/>
              <a:t>	- Users must have taken the Laser Safety Awareness Course (THS42e).</a:t>
            </a:r>
          </a:p>
          <a:p>
            <a:r>
              <a:rPr lang="en-GB" dirty="0"/>
              <a:t>	- Users must acquire training from an expert on the specific microscope system.</a:t>
            </a:r>
          </a:p>
          <a:p>
            <a:r>
              <a:rPr lang="en-GB" dirty="0"/>
              <a:t>	- Laser Risk Assessment and Local Rules (SOPs) documents must be completed for the specific 	  	  system and must be read by all users.</a:t>
            </a:r>
          </a:p>
          <a:p>
            <a:r>
              <a:rPr lang="en-GB" dirty="0"/>
              <a:t>	- A list of authorised users must be kept.</a:t>
            </a:r>
          </a:p>
        </p:txBody>
      </p:sp>
    </p:spTree>
    <p:extLst>
      <p:ext uri="{BB962C8B-B14F-4D97-AF65-F5344CB8AC3E}">
        <p14:creationId xmlns:p14="http://schemas.microsoft.com/office/powerpoint/2010/main" val="25591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82103"/>
            <a:ext cx="9144000" cy="879432"/>
          </a:xfrm>
        </p:spPr>
        <p:txBody>
          <a:bodyPr>
            <a:normAutofit fontScale="90000"/>
          </a:bodyPr>
          <a:lstStyle/>
          <a:p>
            <a:r>
              <a:rPr lang="en-GB" dirty="0"/>
              <a:t>Microscope Systems with Lasers</a:t>
            </a:r>
          </a:p>
        </p:txBody>
      </p:sp>
      <p:sp>
        <p:nvSpPr>
          <p:cNvPr id="3" name="Subtitle 2"/>
          <p:cNvSpPr>
            <a:spLocks noGrp="1"/>
          </p:cNvSpPr>
          <p:nvPr>
            <p:ph type="subTitle" idx="1"/>
          </p:nvPr>
        </p:nvSpPr>
        <p:spPr>
          <a:xfrm>
            <a:off x="-2764894" y="1771135"/>
            <a:ext cx="9144000" cy="1655762"/>
          </a:xfrm>
        </p:spPr>
        <p:txBody>
          <a:bodyPr/>
          <a:lstStyle/>
          <a:p>
            <a:r>
              <a:rPr lang="en-GB" u="sng" dirty="0"/>
              <a:t>Confocal Microscopes</a:t>
            </a:r>
          </a:p>
        </p:txBody>
      </p:sp>
      <p:sp>
        <p:nvSpPr>
          <p:cNvPr id="4" name="TextBox 3"/>
          <p:cNvSpPr txBox="1"/>
          <p:nvPr/>
        </p:nvSpPr>
        <p:spPr>
          <a:xfrm>
            <a:off x="402672" y="2203275"/>
            <a:ext cx="10570128" cy="923330"/>
          </a:xfrm>
          <a:prstGeom prst="rect">
            <a:avLst/>
          </a:prstGeom>
          <a:noFill/>
        </p:spPr>
        <p:txBody>
          <a:bodyPr wrap="square" rtlCol="0">
            <a:spAutoFit/>
          </a:bodyPr>
          <a:lstStyle/>
          <a:p>
            <a:pPr marL="285750" indent="-285750">
              <a:buFont typeface="Arial" panose="020B0604020202020204" pitchFamily="34" charset="0"/>
              <a:buChar char="•"/>
            </a:pPr>
            <a:r>
              <a:rPr lang="en-GB" dirty="0"/>
              <a:t>The laser power must be key operated and the key should be removed and stored safely when the 	   lasers are switched off (where this is not practical; e.g. in a core facility; then provide password  </a:t>
            </a:r>
          </a:p>
          <a:p>
            <a:r>
              <a:rPr lang="en-GB" dirty="0"/>
              <a:t>     access to the software laser controls instead).</a:t>
            </a:r>
          </a:p>
        </p:txBody>
      </p:sp>
      <p:sp>
        <p:nvSpPr>
          <p:cNvPr id="5" name="Rectangle 4"/>
          <p:cNvSpPr/>
          <p:nvPr/>
        </p:nvSpPr>
        <p:spPr>
          <a:xfrm>
            <a:off x="402672" y="3126605"/>
            <a:ext cx="9149593" cy="1200329"/>
          </a:xfrm>
          <a:prstGeom prst="rect">
            <a:avLst/>
          </a:prstGeom>
        </p:spPr>
        <p:txBody>
          <a:bodyPr wrap="square">
            <a:spAutoFit/>
          </a:bodyPr>
          <a:lstStyle/>
          <a:p>
            <a:pPr marL="285750" indent="-285750">
              <a:buFont typeface="Arial" panose="020B0604020202020204" pitchFamily="34" charset="0"/>
              <a:buChar char="•"/>
            </a:pPr>
            <a:r>
              <a:rPr lang="en-GB" dirty="0"/>
              <a:t>All </a:t>
            </a:r>
            <a:r>
              <a:rPr lang="en-GB" dirty="0" err="1"/>
              <a:t>confocals</a:t>
            </a:r>
            <a:r>
              <a:rPr lang="en-GB" dirty="0"/>
              <a:t> should be configured so that laser light can not enter the eyepiece (either by the design of the optical path or by using filters or interlocks).</a:t>
            </a:r>
          </a:p>
          <a:p>
            <a:pPr marL="285750" indent="-285750">
              <a:buFont typeface="Arial" panose="020B0604020202020204" pitchFamily="34" charset="0"/>
              <a:buChar char="•"/>
            </a:pPr>
            <a:r>
              <a:rPr lang="en-GB" dirty="0"/>
              <a:t>Inverted </a:t>
            </a:r>
            <a:r>
              <a:rPr lang="en-GB" dirty="0" err="1"/>
              <a:t>confocals</a:t>
            </a:r>
            <a:r>
              <a:rPr lang="en-GB" dirty="0"/>
              <a:t> should either have fixed condenser arms or have interlocks that prevent the laser entering the objective when the condenser arm is tilted backwards.</a:t>
            </a:r>
          </a:p>
        </p:txBody>
      </p:sp>
    </p:spTree>
    <p:extLst>
      <p:ext uri="{BB962C8B-B14F-4D97-AF65-F5344CB8AC3E}">
        <p14:creationId xmlns:p14="http://schemas.microsoft.com/office/powerpoint/2010/main" val="29890932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82103"/>
            <a:ext cx="9144000" cy="879432"/>
          </a:xfrm>
        </p:spPr>
        <p:txBody>
          <a:bodyPr>
            <a:normAutofit fontScale="90000"/>
          </a:bodyPr>
          <a:lstStyle/>
          <a:p>
            <a:r>
              <a:rPr lang="en-GB" dirty="0"/>
              <a:t>Microscope Systems with Lasers</a:t>
            </a:r>
          </a:p>
        </p:txBody>
      </p:sp>
      <p:sp>
        <p:nvSpPr>
          <p:cNvPr id="3" name="Subtitle 2"/>
          <p:cNvSpPr>
            <a:spLocks noGrp="1"/>
          </p:cNvSpPr>
          <p:nvPr>
            <p:ph type="subTitle" idx="1"/>
          </p:nvPr>
        </p:nvSpPr>
        <p:spPr>
          <a:xfrm>
            <a:off x="-2764894" y="1606035"/>
            <a:ext cx="9144000" cy="1655762"/>
          </a:xfrm>
        </p:spPr>
        <p:txBody>
          <a:bodyPr/>
          <a:lstStyle/>
          <a:p>
            <a:r>
              <a:rPr lang="en-GB" u="sng" dirty="0"/>
              <a:t>Confocal Microscopes</a:t>
            </a:r>
          </a:p>
        </p:txBody>
      </p:sp>
      <p:sp>
        <p:nvSpPr>
          <p:cNvPr id="4" name="TextBox 3"/>
          <p:cNvSpPr txBox="1"/>
          <p:nvPr/>
        </p:nvSpPr>
        <p:spPr>
          <a:xfrm>
            <a:off x="428072" y="2190575"/>
            <a:ext cx="10570128" cy="4247317"/>
          </a:xfrm>
          <a:prstGeom prst="rect">
            <a:avLst/>
          </a:prstGeom>
          <a:noFill/>
        </p:spPr>
        <p:txBody>
          <a:bodyPr wrap="square" rtlCol="0">
            <a:spAutoFit/>
          </a:bodyPr>
          <a:lstStyle/>
          <a:p>
            <a:pPr marL="285750" indent="-285750">
              <a:buFont typeface="Arial" panose="020B0604020202020204" pitchFamily="34" charset="0"/>
              <a:buChar char="•"/>
            </a:pPr>
            <a:r>
              <a:rPr lang="en-GB" dirty="0"/>
              <a:t>The lowest laser power practicable should be used for excitation (to prevent sample damage / bleaching as well as reducing the danger to the user!)</a:t>
            </a:r>
          </a:p>
          <a:p>
            <a:pPr marL="285750" indent="-285750">
              <a:buFont typeface="Arial" panose="020B0604020202020204" pitchFamily="34" charset="0"/>
              <a:buChar char="•"/>
            </a:pPr>
            <a:r>
              <a:rPr lang="en-GB" dirty="0"/>
              <a:t>Environmental control chambers will normally enforce a safe working distance from the beam at the sample</a:t>
            </a:r>
          </a:p>
          <a:p>
            <a:r>
              <a:rPr lang="en-GB" dirty="0"/>
              <a:t>	- Take extra care if one isn’t in place.</a:t>
            </a:r>
          </a:p>
          <a:p>
            <a:r>
              <a:rPr lang="en-GB" dirty="0"/>
              <a:t>	- Do not remove it if present!</a:t>
            </a:r>
          </a:p>
          <a:p>
            <a:r>
              <a:rPr lang="en-GB" dirty="0"/>
              <a:t>	- Clear chambers will not protect from specular reflections!</a:t>
            </a:r>
          </a:p>
          <a:p>
            <a:pPr marL="285750" lvl="0" indent="-285750">
              <a:buFont typeface="Arial" panose="020B0604020202020204" pitchFamily="34" charset="0"/>
              <a:buChar char="•"/>
            </a:pPr>
            <a:r>
              <a:rPr lang="en-GB" dirty="0">
                <a:solidFill>
                  <a:prstClr val="black"/>
                </a:solidFill>
              </a:rPr>
              <a:t>Specular reflections from the beam at the stage are hazardous!</a:t>
            </a:r>
          </a:p>
          <a:p>
            <a:pPr lvl="0"/>
            <a:r>
              <a:rPr lang="en-GB" dirty="0">
                <a:solidFill>
                  <a:prstClr val="black"/>
                </a:solidFill>
              </a:rPr>
              <a:t>	To avoid these:</a:t>
            </a:r>
          </a:p>
          <a:p>
            <a:pPr lvl="0"/>
            <a:r>
              <a:rPr lang="en-GB" dirty="0">
                <a:solidFill>
                  <a:prstClr val="black"/>
                </a:solidFill>
              </a:rPr>
              <a:t>	- Do not adjust the sample or change lenses while the laser is scanning.</a:t>
            </a:r>
          </a:p>
          <a:p>
            <a:pPr lvl="0"/>
            <a:r>
              <a:rPr lang="en-GB" dirty="0">
                <a:solidFill>
                  <a:prstClr val="black"/>
                </a:solidFill>
              </a:rPr>
              <a:t>	- Do not place metalized or reflective objects in the sample area while scanning.</a:t>
            </a:r>
            <a:endParaRPr lang="en-GB" dirty="0"/>
          </a:p>
          <a:p>
            <a:pPr marL="285750" indent="-285750">
              <a:buFont typeface="Arial" panose="020B0604020202020204" pitchFamily="34" charset="0"/>
              <a:buChar char="•"/>
            </a:pPr>
            <a:r>
              <a:rPr lang="en-GB" dirty="0"/>
              <a:t>Do not remove panels / optical fibres as they are not necessarily interlocked and the laser power could be greater here than at the sample stage.</a:t>
            </a:r>
          </a:p>
          <a:p>
            <a:pPr marL="285750" indent="-285750">
              <a:buFont typeface="Arial" panose="020B0604020202020204" pitchFamily="34" charset="0"/>
              <a:buChar char="•"/>
            </a:pPr>
            <a:r>
              <a:rPr lang="en-GB" dirty="0"/>
              <a:t>Diffuse scatter of laser light by the sample is not usually dangerous but avoid staring at the sample while it is scanning as a precaution.</a:t>
            </a:r>
          </a:p>
          <a:p>
            <a:endParaRPr lang="en-GB" dirty="0"/>
          </a:p>
        </p:txBody>
      </p:sp>
    </p:spTree>
    <p:extLst>
      <p:ext uri="{BB962C8B-B14F-4D97-AF65-F5344CB8AC3E}">
        <p14:creationId xmlns:p14="http://schemas.microsoft.com/office/powerpoint/2010/main" val="3647355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82103"/>
            <a:ext cx="9144000" cy="879432"/>
          </a:xfrm>
        </p:spPr>
        <p:txBody>
          <a:bodyPr>
            <a:normAutofit fontScale="90000"/>
          </a:bodyPr>
          <a:lstStyle/>
          <a:p>
            <a:r>
              <a:rPr lang="en-GB" dirty="0"/>
              <a:t>Microscope Systems with Lasers</a:t>
            </a:r>
          </a:p>
        </p:txBody>
      </p:sp>
      <p:sp>
        <p:nvSpPr>
          <p:cNvPr id="3" name="Subtitle 2"/>
          <p:cNvSpPr>
            <a:spLocks noGrp="1"/>
          </p:cNvSpPr>
          <p:nvPr>
            <p:ph type="subTitle" idx="1"/>
          </p:nvPr>
        </p:nvSpPr>
        <p:spPr>
          <a:xfrm>
            <a:off x="-2034819" y="1584489"/>
            <a:ext cx="9144000" cy="1655762"/>
          </a:xfrm>
        </p:spPr>
        <p:txBody>
          <a:bodyPr/>
          <a:lstStyle/>
          <a:p>
            <a:r>
              <a:rPr lang="en-GB" u="sng" dirty="0"/>
              <a:t>Multiphoton / STED microscopes</a:t>
            </a:r>
          </a:p>
        </p:txBody>
      </p:sp>
      <p:sp>
        <p:nvSpPr>
          <p:cNvPr id="4" name="TextBox 3"/>
          <p:cNvSpPr txBox="1"/>
          <p:nvPr/>
        </p:nvSpPr>
        <p:spPr>
          <a:xfrm>
            <a:off x="428072" y="2101675"/>
            <a:ext cx="10570128" cy="5355312"/>
          </a:xfrm>
          <a:prstGeom prst="rect">
            <a:avLst/>
          </a:prstGeom>
          <a:noFill/>
        </p:spPr>
        <p:txBody>
          <a:bodyPr wrap="square" rtlCol="0">
            <a:spAutoFit/>
          </a:bodyPr>
          <a:lstStyle/>
          <a:p>
            <a:pPr marL="285750" indent="-285750">
              <a:buFont typeface="Arial" panose="020B0604020202020204" pitchFamily="34" charset="0"/>
              <a:buChar char="•"/>
            </a:pPr>
            <a:r>
              <a:rPr lang="en-GB" dirty="0"/>
              <a:t>MP and STED lasers are often Class 4 even at the sample stage.</a:t>
            </a:r>
          </a:p>
          <a:p>
            <a:pPr marL="285750" indent="-285750">
              <a:buFont typeface="Arial" panose="020B0604020202020204" pitchFamily="34" charset="0"/>
              <a:buChar char="•"/>
            </a:pPr>
            <a:r>
              <a:rPr lang="en-GB" dirty="0"/>
              <a:t>In addition to the requirements for Class 3B microscopes:</a:t>
            </a:r>
          </a:p>
          <a:p>
            <a:r>
              <a:rPr lang="en-GB" dirty="0"/>
              <a:t>	- Everybody with access to the lab must take the Laser Safety Awareness Course (THS42e).</a:t>
            </a:r>
          </a:p>
          <a:p>
            <a:r>
              <a:rPr lang="en-GB" dirty="0"/>
              <a:t>	- Users should take the </a:t>
            </a:r>
            <a:r>
              <a:rPr lang="en-GB" dirty="0" err="1"/>
              <a:t>Amsler</a:t>
            </a:r>
            <a:r>
              <a:rPr lang="en-GB" dirty="0"/>
              <a:t> Grid self test and refer themselves for laser worker medical screening 	   if necessary.</a:t>
            </a:r>
          </a:p>
          <a:p>
            <a:r>
              <a:rPr lang="en-GB" dirty="0"/>
              <a:t>	- A laser worker checklist should be completed.</a:t>
            </a:r>
          </a:p>
          <a:p>
            <a:pPr marL="285750" lvl="0" indent="-285750">
              <a:buFont typeface="Arial" panose="020B0604020202020204" pitchFamily="34" charset="0"/>
              <a:buChar char="•"/>
            </a:pPr>
            <a:r>
              <a:rPr lang="en-GB" dirty="0">
                <a:solidFill>
                  <a:prstClr val="black"/>
                </a:solidFill>
              </a:rPr>
              <a:t>Even diffuse scatter from the sample can cause serious, irreversible damage to the eyes and skin.</a:t>
            </a:r>
          </a:p>
          <a:p>
            <a:pPr lvl="0"/>
            <a:r>
              <a:rPr lang="en-GB" dirty="0">
                <a:solidFill>
                  <a:prstClr val="black"/>
                </a:solidFill>
              </a:rPr>
              <a:t>	-Take extra care not to stare at the sample while the laser is scanning.</a:t>
            </a:r>
          </a:p>
          <a:p>
            <a:pPr lvl="0"/>
            <a:endParaRPr lang="en-GB" dirty="0">
              <a:solidFill>
                <a:prstClr val="black"/>
              </a:solidFill>
            </a:endParaRPr>
          </a:p>
          <a:p>
            <a:pPr marL="285750" lvl="0" indent="-285750">
              <a:buFont typeface="Arial" panose="020B0604020202020204" pitchFamily="34" charset="0"/>
              <a:buChar char="•"/>
            </a:pPr>
            <a:r>
              <a:rPr lang="en-GB" dirty="0">
                <a:solidFill>
                  <a:prstClr val="black"/>
                </a:solidFill>
              </a:rPr>
              <a:t>If possible a Black-out chamber should be fitted around the stage on Class 4 microscope systems.</a:t>
            </a:r>
          </a:p>
          <a:p>
            <a:pPr marL="285750" lvl="0" indent="-285750">
              <a:buFont typeface="Arial" panose="020B0604020202020204" pitchFamily="34" charset="0"/>
              <a:buChar char="•"/>
            </a:pPr>
            <a:r>
              <a:rPr lang="en-GB" dirty="0">
                <a:solidFill>
                  <a:prstClr val="black"/>
                </a:solidFill>
              </a:rPr>
              <a:t>If a black-out chamber is not present then </a:t>
            </a:r>
          </a:p>
          <a:p>
            <a:pPr marL="742950" lvl="1" indent="-285750">
              <a:buFontTx/>
              <a:buChar char="-"/>
            </a:pPr>
            <a:r>
              <a:rPr lang="en-GB" dirty="0">
                <a:solidFill>
                  <a:prstClr val="black"/>
                </a:solidFill>
              </a:rPr>
              <a:t>the microscope should be covered with a black out cover during scanning.</a:t>
            </a:r>
          </a:p>
          <a:p>
            <a:pPr marL="742950" lvl="1" indent="-285750">
              <a:buFontTx/>
              <a:buChar char="-"/>
            </a:pPr>
            <a:r>
              <a:rPr lang="en-GB" dirty="0">
                <a:solidFill>
                  <a:prstClr val="black"/>
                </a:solidFill>
              </a:rPr>
              <a:t>If the system can not be covered then all lab users should wear appropriate laser goggles.</a:t>
            </a:r>
          </a:p>
          <a:p>
            <a:pPr marL="742950" lvl="1" indent="-285750">
              <a:buFontTx/>
              <a:buChar char="-"/>
            </a:pPr>
            <a:r>
              <a:rPr lang="en-GB" dirty="0">
                <a:solidFill>
                  <a:prstClr val="black"/>
                </a:solidFill>
              </a:rPr>
              <a:t>If a clear chamber is fitted on an inverted microscope then a shield should be fitted to the condenser to prevent specular reflections (and most of the diffuse scatter) from reaching the user.</a:t>
            </a:r>
          </a:p>
          <a:p>
            <a:pPr lvl="0"/>
            <a:endParaRPr lang="en-GB" dirty="0">
              <a:solidFill>
                <a:prstClr val="black"/>
              </a:solidFill>
            </a:endParaRPr>
          </a:p>
          <a:p>
            <a:pPr marL="285750" lvl="0" indent="-285750">
              <a:buFont typeface="Arial" panose="020B0604020202020204" pitchFamily="34" charset="0"/>
              <a:buChar char="•"/>
            </a:pPr>
            <a:endParaRPr lang="en-GB" dirty="0">
              <a:solidFill>
                <a:prstClr val="black"/>
              </a:solidFill>
            </a:endParaRPr>
          </a:p>
          <a:p>
            <a:endParaRPr lang="en-GB" dirty="0"/>
          </a:p>
          <a:p>
            <a:endParaRPr lang="en-GB" dirty="0"/>
          </a:p>
        </p:txBody>
      </p:sp>
    </p:spTree>
    <p:extLst>
      <p:ext uri="{BB962C8B-B14F-4D97-AF65-F5344CB8AC3E}">
        <p14:creationId xmlns:p14="http://schemas.microsoft.com/office/powerpoint/2010/main" val="500637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82103"/>
            <a:ext cx="9144000" cy="879432"/>
          </a:xfrm>
        </p:spPr>
        <p:txBody>
          <a:bodyPr>
            <a:normAutofit fontScale="90000"/>
          </a:bodyPr>
          <a:lstStyle/>
          <a:p>
            <a:r>
              <a:rPr lang="en-GB" dirty="0"/>
              <a:t>Microscope Systems with Lasers</a:t>
            </a:r>
          </a:p>
        </p:txBody>
      </p:sp>
      <p:sp>
        <p:nvSpPr>
          <p:cNvPr id="3" name="Subtitle 2"/>
          <p:cNvSpPr>
            <a:spLocks noGrp="1"/>
          </p:cNvSpPr>
          <p:nvPr>
            <p:ph type="subTitle" idx="1"/>
          </p:nvPr>
        </p:nvSpPr>
        <p:spPr>
          <a:xfrm>
            <a:off x="-1412519" y="1783835"/>
            <a:ext cx="9144000" cy="1655762"/>
          </a:xfrm>
        </p:spPr>
        <p:txBody>
          <a:bodyPr/>
          <a:lstStyle/>
          <a:p>
            <a:r>
              <a:rPr lang="en-GB" u="sng" dirty="0"/>
              <a:t>Beam Alignment and System Reconfiguration</a:t>
            </a:r>
          </a:p>
        </p:txBody>
      </p:sp>
      <p:sp>
        <p:nvSpPr>
          <p:cNvPr id="4" name="TextBox 3"/>
          <p:cNvSpPr txBox="1"/>
          <p:nvPr/>
        </p:nvSpPr>
        <p:spPr>
          <a:xfrm>
            <a:off x="351635" y="2215263"/>
            <a:ext cx="10570128" cy="5909310"/>
          </a:xfrm>
          <a:prstGeom prst="rect">
            <a:avLst/>
          </a:prstGeom>
          <a:noFill/>
        </p:spPr>
        <p:txBody>
          <a:bodyPr wrap="square" rtlCol="0">
            <a:spAutoFit/>
          </a:bodyPr>
          <a:lstStyle/>
          <a:p>
            <a:pPr marL="285750" indent="-285750">
              <a:buFont typeface="Arial" panose="020B0604020202020204" pitchFamily="34" charset="0"/>
              <a:buChar char="•"/>
            </a:pPr>
            <a:r>
              <a:rPr lang="en-GB" dirty="0"/>
              <a:t>During laser replacement, system upgrades / reconfiguration and laser re-alignment</a:t>
            </a:r>
            <a:r>
              <a:rPr lang="en-GB" dirty="0">
                <a:solidFill>
                  <a:prstClr val="black"/>
                </a:solidFill>
              </a:rPr>
              <a:t> it might be necessary for interlocks to be overridden and for enclosures to be opened up.</a:t>
            </a:r>
          </a:p>
          <a:p>
            <a:pPr marL="285750" indent="-285750">
              <a:buFont typeface="Arial" panose="020B0604020202020204" pitchFamily="34" charset="0"/>
              <a:buChar char="•"/>
            </a:pPr>
            <a:r>
              <a:rPr lang="en-GB" dirty="0">
                <a:solidFill>
                  <a:prstClr val="black"/>
                </a:solidFill>
              </a:rPr>
              <a:t>If this is the case then</a:t>
            </a:r>
          </a:p>
          <a:p>
            <a:pPr marL="742950" lvl="1" indent="-285750">
              <a:buFontTx/>
              <a:buChar char="-"/>
            </a:pPr>
            <a:r>
              <a:rPr lang="en-GB" dirty="0">
                <a:solidFill>
                  <a:prstClr val="black"/>
                </a:solidFill>
              </a:rPr>
              <a:t>The lowest laser power should be set for alignment</a:t>
            </a:r>
          </a:p>
          <a:p>
            <a:pPr marL="742950" lvl="1" indent="-285750">
              <a:buFontTx/>
              <a:buChar char="-"/>
            </a:pPr>
            <a:r>
              <a:rPr lang="en-GB" dirty="0">
                <a:solidFill>
                  <a:prstClr val="black"/>
                </a:solidFill>
              </a:rPr>
              <a:t>If lasers are being aligned down optical fibres then the open end should be clamped to the bench facing away from lab users.</a:t>
            </a:r>
          </a:p>
          <a:p>
            <a:pPr marL="742950" lvl="1" indent="-285750">
              <a:buFontTx/>
              <a:buChar char="-"/>
            </a:pPr>
            <a:r>
              <a:rPr lang="en-GB" dirty="0">
                <a:solidFill>
                  <a:prstClr val="black"/>
                </a:solidFill>
              </a:rPr>
              <a:t>Specific SOPs for this task should be followed.</a:t>
            </a:r>
          </a:p>
          <a:p>
            <a:pPr marL="742950" lvl="1" indent="-285750">
              <a:buFontTx/>
              <a:buChar char="-"/>
            </a:pPr>
            <a:r>
              <a:rPr lang="en-GB" dirty="0">
                <a:solidFill>
                  <a:prstClr val="black"/>
                </a:solidFill>
              </a:rPr>
              <a:t>Signs warning of the open beam work / alignment should be placed on a barrier across the lab door</a:t>
            </a:r>
          </a:p>
          <a:p>
            <a:pPr marL="742950" lvl="1" indent="-285750">
              <a:buFontTx/>
              <a:buChar char="-"/>
            </a:pPr>
            <a:r>
              <a:rPr lang="en-GB" dirty="0">
                <a:solidFill>
                  <a:prstClr val="black"/>
                </a:solidFill>
              </a:rPr>
              <a:t>Appropriate laser goggles should be worn by everybody in the lab (if required by the SOPs).</a:t>
            </a:r>
          </a:p>
          <a:p>
            <a:pPr marL="285750" lvl="0" indent="-285750">
              <a:buFont typeface="Arial" panose="020B0604020202020204" pitchFamily="34" charset="0"/>
              <a:buChar char="•"/>
            </a:pPr>
            <a:r>
              <a:rPr lang="en-GB" dirty="0">
                <a:solidFill>
                  <a:prstClr val="black"/>
                </a:solidFill>
              </a:rPr>
              <a:t>University personnel involved in beam alignment and maintenance (and anybody involved in writing a laser risk assessment) must take an Advanced Laser Safety Training Course in addition to the THS42e Awareness Course.</a:t>
            </a:r>
          </a:p>
          <a:p>
            <a:pPr marL="285750" lvl="0" indent="-285750">
              <a:buFont typeface="Arial" panose="020B0604020202020204" pitchFamily="34" charset="0"/>
              <a:buChar char="•"/>
            </a:pPr>
            <a:r>
              <a:rPr lang="en-GB" dirty="0">
                <a:solidFill>
                  <a:prstClr val="black"/>
                </a:solidFill>
              </a:rPr>
              <a:t>If a technician is brought in to do the work then they will follow their own SOPs but warning signage should still be put in place across the lab entrance.</a:t>
            </a:r>
          </a:p>
          <a:p>
            <a:pPr lvl="1"/>
            <a:r>
              <a:rPr lang="en-GB" dirty="0">
                <a:solidFill>
                  <a:prstClr val="black"/>
                </a:solidFill>
              </a:rPr>
              <a:t>- The technician must complete a Laser Permit to Work form and they must sign off to confirm that all enclosures have been replaced and interlocks have been reactivated before they leave.</a:t>
            </a:r>
          </a:p>
          <a:p>
            <a:pPr marL="742950" lvl="1" indent="-285750">
              <a:buFontTx/>
              <a:buChar char="-"/>
            </a:pPr>
            <a:endParaRPr lang="en-GB" dirty="0">
              <a:solidFill>
                <a:prstClr val="black"/>
              </a:solidFill>
            </a:endParaRPr>
          </a:p>
          <a:p>
            <a:pPr lvl="1"/>
            <a:endParaRPr lang="en-GB" dirty="0">
              <a:solidFill>
                <a:prstClr val="black"/>
              </a:solidFill>
            </a:endParaRPr>
          </a:p>
          <a:p>
            <a:pPr marL="285750" lvl="0" indent="-285750">
              <a:buFont typeface="Arial" panose="020B0604020202020204" pitchFamily="34" charset="0"/>
              <a:buChar char="•"/>
            </a:pPr>
            <a:endParaRPr lang="en-GB" dirty="0">
              <a:solidFill>
                <a:prstClr val="black"/>
              </a:solidFill>
            </a:endParaRPr>
          </a:p>
          <a:p>
            <a:endParaRPr lang="en-GB" dirty="0"/>
          </a:p>
          <a:p>
            <a:endParaRPr lang="en-GB" dirty="0"/>
          </a:p>
        </p:txBody>
      </p:sp>
    </p:spTree>
    <p:extLst>
      <p:ext uri="{BB962C8B-B14F-4D97-AF65-F5344CB8AC3E}">
        <p14:creationId xmlns:p14="http://schemas.microsoft.com/office/powerpoint/2010/main" val="781320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82103"/>
            <a:ext cx="9144000" cy="879432"/>
          </a:xfrm>
        </p:spPr>
        <p:txBody>
          <a:bodyPr>
            <a:normAutofit fontScale="90000"/>
          </a:bodyPr>
          <a:lstStyle/>
          <a:p>
            <a:r>
              <a:rPr lang="en-GB" dirty="0"/>
              <a:t>Microscope Systems with LEDs</a:t>
            </a:r>
          </a:p>
        </p:txBody>
      </p:sp>
      <p:sp>
        <p:nvSpPr>
          <p:cNvPr id="3" name="Subtitle 2"/>
          <p:cNvSpPr>
            <a:spLocks noGrp="1"/>
          </p:cNvSpPr>
          <p:nvPr>
            <p:ph type="subTitle" idx="1"/>
          </p:nvPr>
        </p:nvSpPr>
        <p:spPr>
          <a:xfrm>
            <a:off x="280699" y="1355012"/>
            <a:ext cx="9144000" cy="1655762"/>
          </a:xfrm>
        </p:spPr>
        <p:txBody>
          <a:bodyPr/>
          <a:lstStyle/>
          <a:p>
            <a:pPr algn="l"/>
            <a:r>
              <a:rPr lang="en-GB" u="sng" dirty="0"/>
              <a:t>LED Illumination</a:t>
            </a:r>
          </a:p>
        </p:txBody>
      </p:sp>
      <p:sp>
        <p:nvSpPr>
          <p:cNvPr id="4" name="TextBox 3"/>
          <p:cNvSpPr txBox="1"/>
          <p:nvPr/>
        </p:nvSpPr>
        <p:spPr>
          <a:xfrm>
            <a:off x="669371" y="1838385"/>
            <a:ext cx="10570128" cy="5355312"/>
          </a:xfrm>
          <a:prstGeom prst="rect">
            <a:avLst/>
          </a:prstGeom>
          <a:noFill/>
        </p:spPr>
        <p:txBody>
          <a:bodyPr wrap="square" rtlCol="0">
            <a:spAutoFit/>
          </a:bodyPr>
          <a:lstStyle/>
          <a:p>
            <a:pPr marL="285750" indent="-285750">
              <a:buFont typeface="Arial" panose="020B0604020202020204" pitchFamily="34" charset="0"/>
              <a:buChar char="•"/>
            </a:pPr>
            <a:r>
              <a:rPr lang="en-GB" dirty="0"/>
              <a:t>Many microscope systems now use high powered LEDs for </a:t>
            </a:r>
            <a:r>
              <a:rPr lang="en-GB" dirty="0" err="1"/>
              <a:t>widefield</a:t>
            </a:r>
            <a:r>
              <a:rPr lang="en-GB" dirty="0"/>
              <a:t> fluorescence illumination.</a:t>
            </a:r>
          </a:p>
          <a:p>
            <a:pPr marL="285750" indent="-285750">
              <a:buFont typeface="Arial" panose="020B0604020202020204" pitchFamily="34" charset="0"/>
              <a:buChar char="•"/>
            </a:pPr>
            <a:r>
              <a:rPr lang="en-GB" dirty="0">
                <a:solidFill>
                  <a:prstClr val="black"/>
                </a:solidFill>
              </a:rPr>
              <a:t>LEDs were taken out of the laser classification system about ten years ago and are now classified in a similar way to bright lamps.</a:t>
            </a:r>
          </a:p>
          <a:p>
            <a:endParaRPr lang="en-GB"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a:p>
            <a:pPr marL="285750" indent="-285750">
              <a:buFont typeface="Arial" panose="020B0604020202020204" pitchFamily="34" charset="0"/>
              <a:buChar char="•"/>
            </a:pPr>
            <a:r>
              <a:rPr lang="en-GB" dirty="0">
                <a:solidFill>
                  <a:prstClr val="black"/>
                </a:solidFill>
              </a:rPr>
              <a:t>Unlike with lasers there is no legal requirement for companies to label LED products with a safety classification.</a:t>
            </a:r>
          </a:p>
          <a:p>
            <a:r>
              <a:rPr lang="en-GB" dirty="0">
                <a:solidFill>
                  <a:prstClr val="black"/>
                </a:solidFill>
              </a:rPr>
              <a:t>       - It is therefore best to measure the accessible power output of LED based systems to make sure that the  </a:t>
            </a:r>
          </a:p>
          <a:p>
            <a:r>
              <a:rPr lang="en-GB" dirty="0">
                <a:solidFill>
                  <a:prstClr val="black"/>
                </a:solidFill>
              </a:rPr>
              <a:t>          levels are safe.</a:t>
            </a:r>
          </a:p>
          <a:p>
            <a:pPr marL="285750" indent="-285750">
              <a:buFont typeface="Arial" panose="020B0604020202020204" pitchFamily="34" charset="0"/>
              <a:buChar char="•"/>
            </a:pPr>
            <a:r>
              <a:rPr lang="en-GB" dirty="0">
                <a:solidFill>
                  <a:prstClr val="black"/>
                </a:solidFill>
              </a:rPr>
              <a:t>Most LED systems attached to microscopes (e.g. </a:t>
            </a:r>
            <a:r>
              <a:rPr lang="en-GB" dirty="0" err="1">
                <a:solidFill>
                  <a:prstClr val="black"/>
                </a:solidFill>
              </a:rPr>
              <a:t>CoolLED</a:t>
            </a:r>
            <a:r>
              <a:rPr lang="en-GB" dirty="0">
                <a:solidFill>
                  <a:prstClr val="black"/>
                </a:solidFill>
              </a:rPr>
              <a:t> / </a:t>
            </a:r>
            <a:r>
              <a:rPr lang="en-GB" dirty="0" err="1">
                <a:solidFill>
                  <a:prstClr val="black"/>
                </a:solidFill>
              </a:rPr>
              <a:t>Lumencore</a:t>
            </a:r>
            <a:r>
              <a:rPr lang="en-GB" dirty="0">
                <a:solidFill>
                  <a:prstClr val="black"/>
                </a:solidFill>
              </a:rPr>
              <a:t>) are RG2 but some of the more powerful UV and IR lamps might be considered RG3.</a:t>
            </a:r>
          </a:p>
          <a:p>
            <a:pPr marL="742950" lvl="1" indent="-285750">
              <a:buFontTx/>
              <a:buChar char="-"/>
            </a:pPr>
            <a:endParaRPr lang="en-GB" dirty="0">
              <a:solidFill>
                <a:prstClr val="black"/>
              </a:solidFill>
            </a:endParaRPr>
          </a:p>
          <a:p>
            <a:pPr lvl="1"/>
            <a:endParaRPr lang="en-GB" dirty="0">
              <a:solidFill>
                <a:prstClr val="black"/>
              </a:solidFill>
            </a:endParaRPr>
          </a:p>
          <a:p>
            <a:pPr marL="285750" lvl="0" indent="-285750">
              <a:buFont typeface="Arial" panose="020B0604020202020204" pitchFamily="34" charset="0"/>
              <a:buChar char="•"/>
            </a:pPr>
            <a:endParaRPr lang="en-GB" dirty="0">
              <a:solidFill>
                <a:prstClr val="black"/>
              </a:solidFill>
            </a:endParaRPr>
          </a:p>
          <a:p>
            <a:endParaRPr lang="en-GB" dirty="0"/>
          </a:p>
          <a:p>
            <a:endParaRPr lang="en-GB" dirty="0"/>
          </a:p>
        </p:txBody>
      </p:sp>
      <p:pic>
        <p:nvPicPr>
          <p:cNvPr id="1026" name="Picture 2" descr="Image result for LED lamp classification system hazard grou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0747" y="2447013"/>
            <a:ext cx="5667375"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2624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82103"/>
            <a:ext cx="9144000" cy="879432"/>
          </a:xfrm>
        </p:spPr>
        <p:txBody>
          <a:bodyPr>
            <a:normAutofit fontScale="90000"/>
          </a:bodyPr>
          <a:lstStyle/>
          <a:p>
            <a:r>
              <a:rPr lang="en-GB" dirty="0"/>
              <a:t>Microscope Systems with LEDs</a:t>
            </a:r>
          </a:p>
        </p:txBody>
      </p:sp>
      <p:sp>
        <p:nvSpPr>
          <p:cNvPr id="3" name="Subtitle 2"/>
          <p:cNvSpPr>
            <a:spLocks noGrp="1"/>
          </p:cNvSpPr>
          <p:nvPr>
            <p:ph type="subTitle" idx="1"/>
          </p:nvPr>
        </p:nvSpPr>
        <p:spPr>
          <a:xfrm>
            <a:off x="280699" y="1355012"/>
            <a:ext cx="9144000" cy="1655762"/>
          </a:xfrm>
        </p:spPr>
        <p:txBody>
          <a:bodyPr/>
          <a:lstStyle/>
          <a:p>
            <a:pPr algn="l"/>
            <a:r>
              <a:rPr lang="en-GB" u="sng" dirty="0"/>
              <a:t>LED Illumination</a:t>
            </a:r>
          </a:p>
        </p:txBody>
      </p:sp>
      <p:sp>
        <p:nvSpPr>
          <p:cNvPr id="4" name="TextBox 3"/>
          <p:cNvSpPr txBox="1"/>
          <p:nvPr/>
        </p:nvSpPr>
        <p:spPr>
          <a:xfrm>
            <a:off x="669371" y="1838385"/>
            <a:ext cx="10570128" cy="2585323"/>
          </a:xfrm>
          <a:prstGeom prst="rect">
            <a:avLst/>
          </a:prstGeom>
          <a:noFill/>
        </p:spPr>
        <p:txBody>
          <a:bodyPr wrap="square" rtlCol="0">
            <a:spAutoFit/>
          </a:bodyPr>
          <a:lstStyle/>
          <a:p>
            <a:pPr marL="285750" indent="-285750">
              <a:buFont typeface="Arial" panose="020B0604020202020204" pitchFamily="34" charset="0"/>
              <a:buChar char="•"/>
            </a:pPr>
            <a:r>
              <a:rPr lang="en-GB" dirty="0"/>
              <a:t>Reflections of the LED light at the sample stage are unlikely to be dangerous but it is best to avoid staring at the scattered LED light at the stage as a precaution.</a:t>
            </a:r>
          </a:p>
          <a:p>
            <a:pPr marL="285750" indent="-285750">
              <a:buFont typeface="Arial" panose="020B0604020202020204" pitchFamily="34" charset="0"/>
              <a:buChar char="•"/>
            </a:pPr>
            <a:r>
              <a:rPr lang="en-GB" dirty="0"/>
              <a:t>LED power should be set as low as practicable for the experiment.</a:t>
            </a:r>
          </a:p>
          <a:p>
            <a:pPr marL="285750" indent="-285750">
              <a:buFont typeface="Arial" panose="020B0604020202020204" pitchFamily="34" charset="0"/>
              <a:buChar char="•"/>
            </a:pPr>
            <a:r>
              <a:rPr lang="en-GB" dirty="0">
                <a:solidFill>
                  <a:prstClr val="black"/>
                </a:solidFill>
              </a:rPr>
              <a:t>Direct viewing of the LED excitation light should be avoided and fibre optics and enclosure panels should not be removed while the LEDs are switched on.</a:t>
            </a:r>
          </a:p>
          <a:p>
            <a:pPr lvl="1"/>
            <a:endParaRPr lang="en-GB" dirty="0">
              <a:solidFill>
                <a:prstClr val="black"/>
              </a:solidFill>
            </a:endParaRPr>
          </a:p>
          <a:p>
            <a:pPr marL="285750" lvl="0" indent="-285750">
              <a:buFont typeface="Arial" panose="020B0604020202020204" pitchFamily="34" charset="0"/>
              <a:buChar char="•"/>
            </a:pPr>
            <a:endParaRPr lang="en-GB" dirty="0">
              <a:solidFill>
                <a:prstClr val="black"/>
              </a:solidFill>
            </a:endParaRPr>
          </a:p>
          <a:p>
            <a:endParaRPr lang="en-GB" dirty="0"/>
          </a:p>
          <a:p>
            <a:endParaRPr lang="en-GB" dirty="0"/>
          </a:p>
        </p:txBody>
      </p:sp>
    </p:spTree>
    <p:extLst>
      <p:ext uri="{BB962C8B-B14F-4D97-AF65-F5344CB8AC3E}">
        <p14:creationId xmlns:p14="http://schemas.microsoft.com/office/powerpoint/2010/main" val="1753176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394</TotalTime>
  <Words>1069</Words>
  <Application>Microsoft Office PowerPoint</Application>
  <PresentationFormat>Widescreen</PresentationFormat>
  <Paragraphs>82</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Microscope Systems with Lasers</vt:lpstr>
      <vt:lpstr>Microscope Systems with Lasers</vt:lpstr>
      <vt:lpstr>Microscope Systems with Lasers</vt:lpstr>
      <vt:lpstr>Microscope Systems with Lasers</vt:lpstr>
      <vt:lpstr>Microscope Systems with Lasers</vt:lpstr>
      <vt:lpstr>Microscope Systems with LEDs</vt:lpstr>
      <vt:lpstr>Microscope Systems with LEDs</vt:lpstr>
    </vt:vector>
  </TitlesOfParts>
  <Company>University of Manchester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Microscope Systems with Lasers</dc:title>
  <dc:creator>StevenMarsden</dc:creator>
  <cp:lastModifiedBy>Steven Marsden</cp:lastModifiedBy>
  <cp:revision>29</cp:revision>
  <dcterms:created xsi:type="dcterms:W3CDTF">2018-03-13T09:14:12Z</dcterms:created>
  <dcterms:modified xsi:type="dcterms:W3CDTF">2021-07-20T08:43:25Z</dcterms:modified>
</cp:coreProperties>
</file>