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20" d="100"/>
          <a:sy n="120" d="100"/>
        </p:scale>
        <p:origin x="-180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95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233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811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93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256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36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356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88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826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70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902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FBB3-3AC2-4470-AB19-5ADC4167F8F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453C1-5DAF-41DB-A43E-7FD855111D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580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2103"/>
            <a:ext cx="9144000" cy="8794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Microscope Systems with </a:t>
            </a:r>
            <a:r>
              <a:rPr lang="en-GB" dirty="0" smtClean="0"/>
              <a:t>LEDs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0699" y="1355012"/>
            <a:ext cx="9144000" cy="1655762"/>
          </a:xfrm>
        </p:spPr>
        <p:txBody>
          <a:bodyPr/>
          <a:lstStyle/>
          <a:p>
            <a:pPr algn="l"/>
            <a:r>
              <a:rPr lang="en-GB" u="sng" dirty="0" smtClean="0"/>
              <a:t>LED Illumination</a:t>
            </a:r>
            <a:endParaRPr lang="en-GB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669371" y="1838385"/>
            <a:ext cx="1057012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Many microscope systems now use high powered LEDs for </a:t>
            </a:r>
            <a:r>
              <a:rPr lang="en-GB" dirty="0" err="1" smtClean="0"/>
              <a:t>widefield</a:t>
            </a:r>
            <a:r>
              <a:rPr lang="en-GB" dirty="0" smtClean="0"/>
              <a:t> fluorescence illumination.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LEDs were taken out of the laser classification system about ten years ago and are now classified in a similar way to bright lamps.</a:t>
            </a:r>
          </a:p>
          <a:p>
            <a:endParaRPr lang="en-GB" dirty="0" smtClean="0">
              <a:solidFill>
                <a:prstClr val="black"/>
              </a:solidFill>
            </a:endParaRPr>
          </a:p>
          <a:p>
            <a:endParaRPr lang="en-GB" dirty="0">
              <a:solidFill>
                <a:prstClr val="black"/>
              </a:solidFill>
            </a:endParaRPr>
          </a:p>
          <a:p>
            <a:endParaRPr lang="en-GB" dirty="0" smtClean="0">
              <a:solidFill>
                <a:prstClr val="black"/>
              </a:solidFill>
            </a:endParaRPr>
          </a:p>
          <a:p>
            <a:endParaRPr lang="en-GB" dirty="0" smtClean="0">
              <a:solidFill>
                <a:prstClr val="black"/>
              </a:solidFill>
            </a:endParaRPr>
          </a:p>
          <a:p>
            <a:endParaRPr lang="en-GB" dirty="0" smtClean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Unlike with lasers there is no legal requirement for companies to label LED products with a safety classification.</a:t>
            </a:r>
          </a:p>
          <a:p>
            <a:r>
              <a:rPr lang="en-GB" dirty="0" smtClean="0">
                <a:solidFill>
                  <a:prstClr val="black"/>
                </a:solidFill>
              </a:rPr>
              <a:t>       - It is therefore best to measure the accessible power output of LED based systems to make sure that the  </a:t>
            </a:r>
          </a:p>
          <a:p>
            <a:r>
              <a:rPr lang="en-GB" dirty="0">
                <a:solidFill>
                  <a:prstClr val="black"/>
                </a:solidFill>
              </a:rPr>
              <a:t> </a:t>
            </a:r>
            <a:r>
              <a:rPr lang="en-GB" dirty="0" smtClean="0">
                <a:solidFill>
                  <a:prstClr val="black"/>
                </a:solidFill>
              </a:rPr>
              <a:t>         levels are safe.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Most LED systems attached to microscopes (e.g. </a:t>
            </a:r>
            <a:r>
              <a:rPr lang="en-GB" dirty="0" err="1" smtClean="0">
                <a:solidFill>
                  <a:prstClr val="black"/>
                </a:solidFill>
              </a:rPr>
              <a:t>CoolLED</a:t>
            </a:r>
            <a:r>
              <a:rPr lang="en-GB" dirty="0" smtClean="0">
                <a:solidFill>
                  <a:prstClr val="black"/>
                </a:solidFill>
              </a:rPr>
              <a:t> / </a:t>
            </a:r>
            <a:r>
              <a:rPr lang="en-GB" dirty="0" err="1" smtClean="0">
                <a:solidFill>
                  <a:prstClr val="black"/>
                </a:solidFill>
              </a:rPr>
              <a:t>Lumencore</a:t>
            </a:r>
            <a:r>
              <a:rPr lang="en-GB" dirty="0" smtClean="0">
                <a:solidFill>
                  <a:prstClr val="black"/>
                </a:solidFill>
              </a:rPr>
              <a:t>) are RG2 but some of the more powerful UV and IR lamps might be considered RG3.</a:t>
            </a:r>
          </a:p>
          <a:p>
            <a:pPr marL="742950" lvl="1" indent="-285750">
              <a:buFontTx/>
              <a:buChar char="-"/>
            </a:pPr>
            <a:endParaRPr lang="en-GB" dirty="0">
              <a:solidFill>
                <a:prstClr val="black"/>
              </a:solidFill>
            </a:endParaRPr>
          </a:p>
          <a:p>
            <a:pPr lvl="1"/>
            <a:endParaRPr lang="en-GB" dirty="0" smtClean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black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Image result for LED lamp classification system hazard gro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47" y="2447013"/>
            <a:ext cx="5667375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262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2103"/>
            <a:ext cx="9144000" cy="8794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Microscope Systems with </a:t>
            </a:r>
            <a:r>
              <a:rPr lang="en-GB" dirty="0" smtClean="0"/>
              <a:t>LEDs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0699" y="1355012"/>
            <a:ext cx="9144000" cy="1655762"/>
          </a:xfrm>
        </p:spPr>
        <p:txBody>
          <a:bodyPr/>
          <a:lstStyle/>
          <a:p>
            <a:pPr algn="l"/>
            <a:r>
              <a:rPr lang="en-GB" u="sng" dirty="0" smtClean="0"/>
              <a:t>LED Illumination</a:t>
            </a:r>
            <a:endParaRPr lang="en-GB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669371" y="1838385"/>
            <a:ext cx="105701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Reflections of the LED light at the sample stage are unlikely to be dangerous but it is best to avoid staring at the scattered LED light at the stage as a precaution.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LED power should be set as low as practicable for the experiment.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Direct viewing of the LED excitation light should be avoided and fibre optics and enclosure panels should not be removed while the LEDs are switched on.</a:t>
            </a:r>
            <a:endParaRPr lang="en-GB" dirty="0">
              <a:solidFill>
                <a:prstClr val="black"/>
              </a:solidFill>
            </a:endParaRPr>
          </a:p>
          <a:p>
            <a:pPr lvl="1"/>
            <a:endParaRPr lang="en-GB" dirty="0" smtClean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black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3176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198</Words>
  <Application>Microsoft Office PowerPoint</Application>
  <PresentationFormat>Custom</PresentationFormat>
  <Paragraphs>23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Microscope Systems with LEDs</vt:lpstr>
      <vt:lpstr>Microscope Systems with LEDs</vt:lpstr>
    </vt:vector>
  </TitlesOfParts>
  <Company>University of Manchester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Microscope Systems with Lasers</dc:title>
  <dc:creator>StevenMarsden</dc:creator>
  <cp:lastModifiedBy>Steven Marsden</cp:lastModifiedBy>
  <cp:revision>27</cp:revision>
  <dcterms:created xsi:type="dcterms:W3CDTF">2018-03-13T09:14:12Z</dcterms:created>
  <dcterms:modified xsi:type="dcterms:W3CDTF">2020-03-26T10:22:32Z</dcterms:modified>
</cp:coreProperties>
</file>